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1" r:id="rId3"/>
    <p:sldId id="260" r:id="rId4"/>
    <p:sldId id="262" r:id="rId5"/>
    <p:sldId id="259" r:id="rId6"/>
    <p:sldId id="257" r:id="rId7"/>
    <p:sldId id="26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68" d="100"/>
          <a:sy n="68" d="100"/>
        </p:scale>
        <p:origin x="60"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512E79-6222-4F5D-90B4-E30FBC7D21EE}" type="datetimeFigureOut">
              <a:rPr lang="ar-SA" smtClean="0"/>
              <a:t>03/02/1435</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402CFDD-09CD-4AB2-82BB-BD907F82A95B}" type="slidenum">
              <a:rPr lang="ar-SA" smtClean="0"/>
              <a:t>‹#›</a:t>
            </a:fld>
            <a:endParaRPr lang="ar-SA"/>
          </a:p>
        </p:txBody>
      </p:sp>
    </p:spTree>
    <p:extLst>
      <p:ext uri="{BB962C8B-B14F-4D97-AF65-F5344CB8AC3E}">
        <p14:creationId xmlns:p14="http://schemas.microsoft.com/office/powerpoint/2010/main" val="7377280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E9aeTqf2XO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IYm3BmnyVrg"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designmate.com/eureka_video.aspx"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oices.yahoo.com/what-stereoscopic-3d-true-3d-4290129.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http://www.youtube.com/watch?v=E9aeTqf2XOg</a:t>
            </a:r>
            <a:endParaRPr lang="en-US" dirty="0" smtClean="0"/>
          </a:p>
          <a:p>
            <a:endParaRPr lang="en-US" dirty="0"/>
          </a:p>
        </p:txBody>
      </p:sp>
      <p:sp>
        <p:nvSpPr>
          <p:cNvPr id="4" name="Slide Number Placeholder 3"/>
          <p:cNvSpPr>
            <a:spLocks noGrp="1"/>
          </p:cNvSpPr>
          <p:nvPr>
            <p:ph type="sldNum" sz="quarter" idx="10"/>
          </p:nvPr>
        </p:nvSpPr>
        <p:spPr/>
        <p:txBody>
          <a:bodyPr/>
          <a:lstStyle/>
          <a:p>
            <a:fld id="{6402CFDD-09CD-4AB2-82BB-BD907F82A95B}" type="slidenum">
              <a:rPr lang="ar-SA" smtClean="0"/>
              <a:t>2</a:t>
            </a:fld>
            <a:endParaRPr lang="ar-SA"/>
          </a:p>
        </p:txBody>
      </p:sp>
    </p:spTree>
    <p:extLst>
      <p:ext uri="{BB962C8B-B14F-4D97-AF65-F5344CB8AC3E}">
        <p14:creationId xmlns:p14="http://schemas.microsoft.com/office/powerpoint/2010/main" val="200752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http://www.youtube.com/watch?v=IYm3BmnyVrg</a:t>
            </a:r>
            <a:endParaRPr lang="en-US" dirty="0" smtClean="0"/>
          </a:p>
          <a:p>
            <a:endParaRPr lang="ar-SA" dirty="0" smtClean="0"/>
          </a:p>
          <a:p>
            <a:r>
              <a:rPr lang="en-US" dirty="0" smtClean="0">
                <a:hlinkClick r:id="rId4"/>
              </a:rPr>
              <a:t>http://www.designmate.com/eureka_video.aspx</a:t>
            </a:r>
            <a:endParaRPr lang="ar-SA" dirty="0" smtClean="0"/>
          </a:p>
          <a:p>
            <a:endParaRPr lang="en-US" dirty="0"/>
          </a:p>
        </p:txBody>
      </p:sp>
      <p:sp>
        <p:nvSpPr>
          <p:cNvPr id="4" name="Slide Number Placeholder 3"/>
          <p:cNvSpPr>
            <a:spLocks noGrp="1"/>
          </p:cNvSpPr>
          <p:nvPr>
            <p:ph type="sldNum" sz="quarter" idx="10"/>
          </p:nvPr>
        </p:nvSpPr>
        <p:spPr/>
        <p:txBody>
          <a:bodyPr/>
          <a:lstStyle/>
          <a:p>
            <a:fld id="{6402CFDD-09CD-4AB2-82BB-BD907F82A95B}" type="slidenum">
              <a:rPr lang="ar-SA" smtClean="0"/>
              <a:t>3</a:t>
            </a:fld>
            <a:endParaRPr lang="ar-SA"/>
          </a:p>
        </p:txBody>
      </p:sp>
    </p:spTree>
    <p:extLst>
      <p:ext uri="{BB962C8B-B14F-4D97-AF65-F5344CB8AC3E}">
        <p14:creationId xmlns:p14="http://schemas.microsoft.com/office/powerpoint/2010/main" val="406076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http://voices.yahoo.com/what-stereoscopic-3d-true-3d-4290129.html</a:t>
            </a:r>
            <a:endParaRPr lang="ar-SA" dirty="0" smtClean="0"/>
          </a:p>
          <a:p>
            <a:endParaRPr lang="ar-SA" dirty="0" smtClean="0"/>
          </a:p>
          <a:p>
            <a:endParaRPr lang="ar-SA" dirty="0"/>
          </a:p>
        </p:txBody>
      </p:sp>
      <p:sp>
        <p:nvSpPr>
          <p:cNvPr id="4" name="Slide Number Placeholder 3"/>
          <p:cNvSpPr>
            <a:spLocks noGrp="1"/>
          </p:cNvSpPr>
          <p:nvPr>
            <p:ph type="sldNum" sz="quarter" idx="10"/>
          </p:nvPr>
        </p:nvSpPr>
        <p:spPr/>
        <p:txBody>
          <a:bodyPr/>
          <a:lstStyle/>
          <a:p>
            <a:fld id="{6402CFDD-09CD-4AB2-82BB-BD907F82A95B}" type="slidenum">
              <a:rPr lang="ar-SA" smtClean="0"/>
              <a:t>5</a:t>
            </a:fld>
            <a:endParaRPr lang="ar-SA"/>
          </a:p>
        </p:txBody>
      </p:sp>
    </p:spTree>
    <p:extLst>
      <p:ext uri="{BB962C8B-B14F-4D97-AF65-F5344CB8AC3E}">
        <p14:creationId xmlns:p14="http://schemas.microsoft.com/office/powerpoint/2010/main" val="383701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example, let's say you have a HD Stereoscopic 3D television with a refresh rate of 120hz... For those don't know, "</a:t>
            </a:r>
            <a:r>
              <a:rPr lang="en-US" sz="1200" b="0" i="0" kern="1200" dirty="0" err="1" smtClean="0">
                <a:solidFill>
                  <a:schemeClr val="tx1"/>
                </a:solidFill>
                <a:effectLst/>
                <a:latin typeface="+mn-lt"/>
                <a:ea typeface="+mn-ea"/>
                <a:cs typeface="+mn-cs"/>
              </a:rPr>
              <a:t>hz</a:t>
            </a:r>
            <a:r>
              <a:rPr lang="en-US" sz="1200" b="0" i="0" kern="1200" dirty="0" smtClean="0">
                <a:solidFill>
                  <a:schemeClr val="tx1"/>
                </a:solidFill>
                <a:effectLst/>
                <a:latin typeface="+mn-lt"/>
                <a:ea typeface="+mn-ea"/>
                <a:cs typeface="+mn-cs"/>
              </a:rPr>
              <a:t>" or "hertz" represents the number of times your television refreshes in the time of one second. To further simplify, you can also think of it as the maximum frames per second of your monitor... This means that when projecting content that's True 3D, each set of images, the left and the right, will only display their respective footage every other frame.</a:t>
            </a:r>
          </a:p>
          <a:p>
            <a:r>
              <a:rPr lang="en-US" sz="1200" b="0" i="0" kern="1200" dirty="0" smtClean="0">
                <a:solidFill>
                  <a:schemeClr val="tx1"/>
                </a:solidFill>
                <a:effectLst/>
                <a:latin typeface="+mn-lt"/>
                <a:ea typeface="+mn-ea"/>
                <a:cs typeface="+mn-cs"/>
              </a:rPr>
              <a:t>So content for the left eye will display on frames 01, 03, 05, 07, 09, 11, 13... all the way up until it reaches 120, then it starts all over again.</a:t>
            </a:r>
          </a:p>
          <a:p>
            <a:r>
              <a:rPr lang="en-US" sz="1200" b="0" i="0" kern="1200" dirty="0" smtClean="0">
                <a:solidFill>
                  <a:schemeClr val="tx1"/>
                </a:solidFill>
                <a:effectLst/>
                <a:latin typeface="+mn-lt"/>
                <a:ea typeface="+mn-ea"/>
                <a:cs typeface="+mn-cs"/>
              </a:rPr>
              <a:t>Likewise, content for the right eye will display on frames 02, 04, 06, 08, 10, 12, 14... all the way up until it reaches 120, then it too will start all over again.</a:t>
            </a:r>
          </a:p>
          <a:p>
            <a:r>
              <a:rPr lang="en-US" sz="1200" b="0" i="0" kern="1200" dirty="0" smtClean="0">
                <a:solidFill>
                  <a:schemeClr val="tx1"/>
                </a:solidFill>
                <a:effectLst/>
                <a:latin typeface="+mn-lt"/>
                <a:ea typeface="+mn-ea"/>
                <a:cs typeface="+mn-cs"/>
              </a:rPr>
              <a:t>This process is so fast that if you were to watch the screen without the LCD shutter glasses, it would just look like two sets of images overlapping in a big visual mess. Wearing the LCD shutter glasses will sort the images and channel them into which eye they're meant to be seen by. Just as images for the left eye will only be displayed for frames 01, 03, 05, 07... the LCD shutter glasses will allow the images to be seen by only the left eye for those respective frames, while simultaneously blocking the right eye from receiving the same image. The same process applies for images that are displayed from your Stereoscopic 3D monitor that are intended for your right eye, and not for the left.</a:t>
            </a:r>
          </a:p>
          <a:p>
            <a:endParaRPr lang="ar-SA" dirty="0" smtClean="0"/>
          </a:p>
          <a:p>
            <a:endParaRPr lang="en-US" dirty="0"/>
          </a:p>
        </p:txBody>
      </p:sp>
      <p:sp>
        <p:nvSpPr>
          <p:cNvPr id="4" name="Slide Number Placeholder 3"/>
          <p:cNvSpPr>
            <a:spLocks noGrp="1"/>
          </p:cNvSpPr>
          <p:nvPr>
            <p:ph type="sldNum" sz="quarter" idx="10"/>
          </p:nvPr>
        </p:nvSpPr>
        <p:spPr/>
        <p:txBody>
          <a:bodyPr/>
          <a:lstStyle/>
          <a:p>
            <a:fld id="{6402CFDD-09CD-4AB2-82BB-BD907F82A95B}" type="slidenum">
              <a:rPr lang="ar-SA" smtClean="0"/>
              <a:t>7</a:t>
            </a:fld>
            <a:endParaRPr lang="ar-SA"/>
          </a:p>
        </p:txBody>
      </p:sp>
    </p:spTree>
    <p:extLst>
      <p:ext uri="{BB962C8B-B14F-4D97-AF65-F5344CB8AC3E}">
        <p14:creationId xmlns:p14="http://schemas.microsoft.com/office/powerpoint/2010/main" val="458428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designmate.com/eureka_video.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IYm3BmnyV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DLhtO-gNzL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محتويات التعليم ثلاثية الأبعاد</a:t>
            </a:r>
            <a:endParaRPr lang="ar-SA" dirty="0"/>
          </a:p>
        </p:txBody>
      </p:sp>
      <p:sp>
        <p:nvSpPr>
          <p:cNvPr id="3" name="Subtitle 2"/>
          <p:cNvSpPr>
            <a:spLocks noGrp="1"/>
          </p:cNvSpPr>
          <p:nvPr>
            <p:ph type="subTitle" idx="1"/>
          </p:nvPr>
        </p:nvSpPr>
        <p:spPr/>
        <p:txBody>
          <a:bodyPr/>
          <a:lstStyle/>
          <a:p>
            <a:r>
              <a:rPr lang="en-US" dirty="0" smtClean="0"/>
              <a:t>3D Educational Content</a:t>
            </a:r>
            <a:endParaRPr lang="ar-SA" dirty="0"/>
          </a:p>
        </p:txBody>
      </p:sp>
    </p:spTree>
    <p:extLst>
      <p:ext uri="{BB962C8B-B14F-4D97-AF65-F5344CB8AC3E}">
        <p14:creationId xmlns:p14="http://schemas.microsoft.com/office/powerpoint/2010/main" val="3787527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نظرية الرؤية ثلاثية الابعاد</a:t>
            </a:r>
            <a:endParaRPr lang="ar-SA" dirty="0"/>
          </a:p>
        </p:txBody>
      </p:sp>
      <p:sp>
        <p:nvSpPr>
          <p:cNvPr id="3" name="Content Placeholder 2"/>
          <p:cNvSpPr>
            <a:spLocks noGrp="1"/>
          </p:cNvSpPr>
          <p:nvPr>
            <p:ph idx="1"/>
          </p:nvPr>
        </p:nvSpPr>
        <p:spPr>
          <a:xfrm>
            <a:off x="5878689" y="2556932"/>
            <a:ext cx="5017907" cy="3318936"/>
          </a:xfrm>
        </p:spPr>
        <p:txBody>
          <a:bodyPr>
            <a:normAutofit/>
          </a:bodyPr>
          <a:lstStyle/>
          <a:p>
            <a:r>
              <a:rPr lang="ar-SA" sz="2000" dirty="0" smtClean="0"/>
              <a:t>تقوم نظرية الرؤية ثلاثية الابعاد على ان لكل انسان عينين اثنتين تبعدان عن بعضهما  البعض بمسافة بسيطة ما يقارب 3 انشات او 5 سنتيمترات</a:t>
            </a:r>
          </a:p>
          <a:p>
            <a:r>
              <a:rPr lang="ar-SA" sz="2000" dirty="0" smtClean="0"/>
              <a:t>كل عين ترى المشهد من زاوية مختلفة ، وبالتالي هناك صورتان متطابقتان ولكن من زاويتين مختلفتين تدخلان للعقل البشري</a:t>
            </a:r>
          </a:p>
          <a:p>
            <a:r>
              <a:rPr lang="ar-SA" sz="2000" dirty="0" smtClean="0"/>
              <a:t>يقوم العقل البشري بعمليات عقلية خداعية بحيث تظهر الصورتان </a:t>
            </a:r>
            <a:r>
              <a:rPr lang="ar-SA" sz="2000" dirty="0" smtClean="0"/>
              <a:t>ك</a:t>
            </a:r>
            <a:r>
              <a:rPr lang="ar-SA" sz="2000" dirty="0"/>
              <a:t>أ</a:t>
            </a:r>
            <a:r>
              <a:rPr lang="ar-SA" sz="2000" dirty="0" smtClean="0"/>
              <a:t>نها </a:t>
            </a:r>
            <a:r>
              <a:rPr lang="ar-SA" sz="2000" dirty="0" smtClean="0"/>
              <a:t>صورة </a:t>
            </a:r>
            <a:r>
              <a:rPr lang="ar-SA" sz="2000" dirty="0" smtClean="0"/>
              <a:t>واحدة  وبأبعاد </a:t>
            </a:r>
            <a:r>
              <a:rPr lang="ar-SA" sz="2000" dirty="0" smtClean="0"/>
              <a:t>مختلفة مما يعطي الإحساس بالعمق والبعد الثالث</a:t>
            </a:r>
            <a:endParaRPr lang="ar-SA" sz="2000" dirty="0"/>
          </a:p>
        </p:txBody>
      </p:sp>
      <p:pic>
        <p:nvPicPr>
          <p:cNvPr id="4" name="Picture 3"/>
          <p:cNvPicPr>
            <a:picLocks noChangeAspect="1"/>
          </p:cNvPicPr>
          <p:nvPr/>
        </p:nvPicPr>
        <p:blipFill rotWithShape="1">
          <a:blip r:embed="rId3"/>
          <a:srcRect l="20223" t="17302" r="49703" b="45878"/>
          <a:stretch/>
        </p:blipFill>
        <p:spPr>
          <a:xfrm>
            <a:off x="1295401" y="2526400"/>
            <a:ext cx="4583289" cy="3002844"/>
          </a:xfrm>
          <a:prstGeom prst="rect">
            <a:avLst/>
          </a:prstGeom>
        </p:spPr>
      </p:pic>
      <p:pic>
        <p:nvPicPr>
          <p:cNvPr id="6" name="Picture 5"/>
          <p:cNvPicPr>
            <a:picLocks noChangeAspect="1"/>
          </p:cNvPicPr>
          <p:nvPr/>
        </p:nvPicPr>
        <p:blipFill rotWithShape="1">
          <a:blip r:embed="rId4"/>
          <a:srcRect l="20889" t="18955" r="46593" b="44831"/>
          <a:stretch/>
        </p:blipFill>
        <p:spPr>
          <a:xfrm>
            <a:off x="933330" y="2571188"/>
            <a:ext cx="4955823" cy="3104445"/>
          </a:xfrm>
          <a:prstGeom prst="rect">
            <a:avLst/>
          </a:prstGeom>
        </p:spPr>
      </p:pic>
    </p:spTree>
    <p:extLst>
      <p:ext uri="{BB962C8B-B14F-4D97-AF65-F5344CB8AC3E}">
        <p14:creationId xmlns:p14="http://schemas.microsoft.com/office/powerpoint/2010/main" val="41068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أنواع التقنية ثلاثية الابعاد</a:t>
            </a:r>
            <a:endParaRPr lang="ar-SA" dirty="0"/>
          </a:p>
        </p:txBody>
      </p:sp>
      <p:sp>
        <p:nvSpPr>
          <p:cNvPr id="3" name="Content Placeholder 2"/>
          <p:cNvSpPr>
            <a:spLocks noGrp="1"/>
          </p:cNvSpPr>
          <p:nvPr>
            <p:ph idx="1"/>
          </p:nvPr>
        </p:nvSpPr>
        <p:spPr>
          <a:xfrm>
            <a:off x="1295401" y="2556932"/>
            <a:ext cx="4422353" cy="3318936"/>
          </a:xfrm>
        </p:spPr>
        <p:txBody>
          <a:bodyPr>
            <a:normAutofit fontScale="70000" lnSpcReduction="20000"/>
          </a:bodyPr>
          <a:lstStyle/>
          <a:p>
            <a:pPr marL="0" indent="0">
              <a:buNone/>
            </a:pPr>
            <a:r>
              <a:rPr lang="ar-SA" dirty="0" smtClean="0"/>
              <a:t>ثانياً: تقنيات ثلاثية الابعاد باستخدام التقنيات المساعدة (النظارات)</a:t>
            </a:r>
          </a:p>
          <a:p>
            <a:r>
              <a:rPr lang="en-US" dirty="0" smtClean="0"/>
              <a:t>Anaglyph</a:t>
            </a:r>
            <a:r>
              <a:rPr lang="en-US" dirty="0"/>
              <a:t> </a:t>
            </a:r>
            <a:endParaRPr lang="en-US" dirty="0" smtClean="0"/>
          </a:p>
          <a:p>
            <a:r>
              <a:rPr lang="en-US" dirty="0" smtClean="0"/>
              <a:t>Stereoscopic</a:t>
            </a:r>
            <a:endParaRPr lang="ar-SA" dirty="0" smtClean="0"/>
          </a:p>
          <a:p>
            <a:pPr marL="0" indent="0">
              <a:buNone/>
            </a:pPr>
            <a:r>
              <a:rPr lang="ar-SA" dirty="0" smtClean="0"/>
              <a:t>خواصها:</a:t>
            </a:r>
          </a:p>
          <a:p>
            <a:r>
              <a:rPr lang="ar-SA" dirty="0" smtClean="0"/>
              <a:t>التقنية العالية ووضوح الابعاد</a:t>
            </a:r>
            <a:endParaRPr lang="en-US" dirty="0" smtClean="0"/>
          </a:p>
          <a:p>
            <a:r>
              <a:rPr lang="ar-SA" dirty="0" smtClean="0"/>
              <a:t>إمكانية التفاعل معها</a:t>
            </a:r>
          </a:p>
          <a:p>
            <a:r>
              <a:rPr lang="ar-SA" dirty="0" smtClean="0"/>
              <a:t>ارتفاع ثمنها</a:t>
            </a:r>
          </a:p>
          <a:p>
            <a:r>
              <a:rPr lang="ar-SA" dirty="0" smtClean="0"/>
              <a:t>صعوبة انتاجها</a:t>
            </a:r>
          </a:p>
          <a:p>
            <a:r>
              <a:rPr lang="ar-SA" dirty="0" smtClean="0"/>
              <a:t>احتياجها للعديد من الأجهزة الامكانيات</a:t>
            </a:r>
            <a:endParaRPr lang="ar-SA" dirty="0"/>
          </a:p>
        </p:txBody>
      </p:sp>
      <p:sp>
        <p:nvSpPr>
          <p:cNvPr id="4" name="Rectangle 3"/>
          <p:cNvSpPr/>
          <p:nvPr/>
        </p:nvSpPr>
        <p:spPr>
          <a:xfrm>
            <a:off x="6521987" y="2556932"/>
            <a:ext cx="4374611" cy="3046988"/>
          </a:xfrm>
          <a:prstGeom prst="rect">
            <a:avLst/>
          </a:prstGeom>
        </p:spPr>
        <p:txBody>
          <a:bodyPr wrap="square">
            <a:spAutoFit/>
          </a:bodyPr>
          <a:lstStyle/>
          <a:p>
            <a:pPr algn="r" rtl="1"/>
            <a:r>
              <a:rPr lang="ar-SA" sz="2400" dirty="0">
                <a:solidFill>
                  <a:schemeClr val="tx1">
                    <a:lumMod val="85000"/>
                    <a:lumOff val="15000"/>
                  </a:schemeClr>
                </a:solidFill>
              </a:rPr>
              <a:t>اولاً : تقنية الابعاد الثلاثية باستخدام برامج ثلاثية الابعاد وبدون أجهزة او نظارات مساعدة</a:t>
            </a:r>
          </a:p>
          <a:p>
            <a:pPr algn="r" rtl="1"/>
            <a:r>
              <a:rPr lang="ar-SA" sz="2400" dirty="0">
                <a:solidFill>
                  <a:srgbClr val="92D050"/>
                </a:solidFill>
              </a:rPr>
              <a:t>خواصها</a:t>
            </a:r>
            <a:r>
              <a:rPr lang="ar-SA" sz="2400" dirty="0" smtClean="0">
                <a:solidFill>
                  <a:srgbClr val="92D050"/>
                </a:solidFill>
              </a:rPr>
              <a:t>:</a:t>
            </a:r>
          </a:p>
          <a:p>
            <a:pPr marL="342900" indent="-342900" algn="r" rtl="1">
              <a:buFont typeface="Arial" panose="020B0604020202020204" pitchFamily="34" charset="0"/>
              <a:buChar char="•"/>
            </a:pPr>
            <a:r>
              <a:rPr lang="ar-SA" sz="2400" dirty="0" smtClean="0">
                <a:solidFill>
                  <a:schemeClr val="tx1">
                    <a:lumMod val="85000"/>
                    <a:lumOff val="15000"/>
                  </a:schemeClr>
                </a:solidFill>
              </a:rPr>
              <a:t>سهولة توافرها</a:t>
            </a:r>
          </a:p>
          <a:p>
            <a:pPr marL="342900" indent="-342900" algn="r" rtl="1">
              <a:buFont typeface="Arial" panose="020B0604020202020204" pitchFamily="34" charset="0"/>
              <a:buChar char="•"/>
            </a:pPr>
            <a:r>
              <a:rPr lang="ar-SA" sz="2400" dirty="0" smtClean="0">
                <a:solidFill>
                  <a:schemeClr val="tx1">
                    <a:lumMod val="85000"/>
                    <a:lumOff val="15000"/>
                  </a:schemeClr>
                </a:solidFill>
              </a:rPr>
              <a:t>رخص ثمنها مقارنة مع النوع الاخر</a:t>
            </a:r>
          </a:p>
          <a:p>
            <a:pPr marL="342900" indent="-342900" algn="r" rtl="1">
              <a:buFont typeface="Arial" panose="020B0604020202020204" pitchFamily="34" charset="0"/>
              <a:buChar char="•"/>
            </a:pPr>
            <a:r>
              <a:rPr lang="ar-SA" sz="2400" dirty="0" smtClean="0">
                <a:solidFill>
                  <a:schemeClr val="tx1">
                    <a:lumMod val="85000"/>
                    <a:lumOff val="15000"/>
                  </a:schemeClr>
                </a:solidFill>
              </a:rPr>
              <a:t>سهولة انتاجها من قبل المتخصصين</a:t>
            </a:r>
          </a:p>
          <a:p>
            <a:pPr algn="r" rtl="1"/>
            <a:r>
              <a:rPr lang="ar-SA" sz="2400" dirty="0" smtClean="0">
                <a:solidFill>
                  <a:schemeClr val="tx1">
                    <a:lumMod val="85000"/>
                    <a:lumOff val="15000"/>
                  </a:schemeClr>
                </a:solidFill>
              </a:rPr>
              <a:t>(</a:t>
            </a:r>
            <a:r>
              <a:rPr lang="ar-SA" sz="2400" dirty="0" smtClean="0">
                <a:solidFill>
                  <a:schemeClr val="tx1">
                    <a:lumMod val="85000"/>
                    <a:lumOff val="15000"/>
                  </a:schemeClr>
                </a:solidFill>
                <a:hlinkClick r:id="rId3"/>
              </a:rPr>
              <a:t>مثال</a:t>
            </a:r>
            <a:r>
              <a:rPr lang="ar-SA" sz="2400" dirty="0" smtClean="0">
                <a:solidFill>
                  <a:schemeClr val="tx1">
                    <a:lumMod val="85000"/>
                    <a:lumOff val="15000"/>
                  </a:schemeClr>
                </a:solidFill>
              </a:rPr>
              <a:t>)</a:t>
            </a:r>
            <a:endParaRPr lang="ar-SA" sz="2400" dirty="0">
              <a:solidFill>
                <a:schemeClr val="tx1">
                  <a:lumMod val="85000"/>
                  <a:lumOff val="15000"/>
                </a:schemeClr>
              </a:solidFill>
            </a:endParaRPr>
          </a:p>
        </p:txBody>
      </p:sp>
    </p:spTree>
    <p:extLst>
      <p:ext uri="{BB962C8B-B14F-4D97-AF65-F5344CB8AC3E}">
        <p14:creationId xmlns:p14="http://schemas.microsoft.com/office/powerpoint/2010/main" val="37324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تقنية </a:t>
            </a:r>
            <a:r>
              <a:rPr lang="en-US" dirty="0" smtClean="0"/>
              <a:t>3D</a:t>
            </a:r>
            <a:r>
              <a:rPr lang="ar-SA" dirty="0" smtClean="0"/>
              <a:t> البسيطة</a:t>
            </a:r>
            <a:br>
              <a:rPr lang="ar-SA" dirty="0" smtClean="0"/>
            </a:br>
            <a:r>
              <a:rPr lang="en-US" dirty="0"/>
              <a:t>Anaglyph </a:t>
            </a:r>
            <a:endParaRPr lang="ar-SA" dirty="0"/>
          </a:p>
        </p:txBody>
      </p:sp>
      <p:sp>
        <p:nvSpPr>
          <p:cNvPr id="3" name="Content Placeholder 2"/>
          <p:cNvSpPr>
            <a:spLocks noGrp="1"/>
          </p:cNvSpPr>
          <p:nvPr>
            <p:ph idx="1"/>
          </p:nvPr>
        </p:nvSpPr>
        <p:spPr/>
        <p:txBody>
          <a:bodyPr/>
          <a:lstStyle/>
          <a:p>
            <a:r>
              <a:rPr lang="ar-SA" dirty="0" smtClean="0"/>
              <a:t>هي بدايات ظهور تقنية الابعاد الثلاثية</a:t>
            </a:r>
          </a:p>
          <a:p>
            <a:r>
              <a:rPr lang="ar-SA" dirty="0" smtClean="0"/>
              <a:t>تعتمد على وجود نسختين من الصورة او الفيلم وذلك عن طريق سحب القناة الزرقاء</a:t>
            </a:r>
            <a:r>
              <a:rPr lang="en-US" dirty="0" smtClean="0"/>
              <a:t>Blue Channel </a:t>
            </a:r>
            <a:r>
              <a:rPr lang="ar-SA" dirty="0" smtClean="0"/>
              <a:t> من الصورة الأولى .. والقناة الحمراء من الصورة الثانية</a:t>
            </a:r>
          </a:p>
          <a:p>
            <a:r>
              <a:rPr lang="ar-SA" dirty="0" smtClean="0"/>
              <a:t>استخدام نظارات ثلاثية الابعاد بسيطة ذات عدسات ملونة (احمر، ازرق)</a:t>
            </a:r>
          </a:p>
          <a:p>
            <a:r>
              <a:rPr lang="ar-SA" dirty="0" smtClean="0"/>
              <a:t>كل عدسة ستمنع ظهور اللون المرادف على الشاشة وبذلك تقوم كل عين برؤية نسخة مختلفة عن العين الأخرى</a:t>
            </a:r>
          </a:p>
          <a:p>
            <a:r>
              <a:rPr lang="ar-SA" dirty="0" smtClean="0"/>
              <a:t>تتجمع الصورتين داخل الدماغ البشري ليعطي الإيحاء بالبعد الثالث</a:t>
            </a:r>
            <a:endParaRPr lang="ar-SA" dirty="0"/>
          </a:p>
        </p:txBody>
      </p:sp>
    </p:spTree>
    <p:extLst>
      <p:ext uri="{BB962C8B-B14F-4D97-AF65-F5344CB8AC3E}">
        <p14:creationId xmlns:p14="http://schemas.microsoft.com/office/powerpoint/2010/main" val="36098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ما هو نظام </a:t>
            </a:r>
            <a:r>
              <a:rPr lang="ar-SA" dirty="0"/>
              <a:t>  </a:t>
            </a:r>
            <a:r>
              <a:rPr lang="en-US" dirty="0" smtClean="0"/>
              <a:t>Stereoscopic 3d</a:t>
            </a:r>
            <a:r>
              <a:rPr lang="ar-SA" dirty="0" smtClean="0"/>
              <a:t> ؟</a:t>
            </a:r>
            <a:endParaRPr lang="ar-SA" dirty="0"/>
          </a:p>
        </p:txBody>
      </p:sp>
      <p:sp>
        <p:nvSpPr>
          <p:cNvPr id="3" name="Content Placeholder 2"/>
          <p:cNvSpPr>
            <a:spLocks noGrp="1"/>
          </p:cNvSpPr>
          <p:nvPr>
            <p:ph idx="1"/>
          </p:nvPr>
        </p:nvSpPr>
        <p:spPr/>
        <p:txBody>
          <a:bodyPr>
            <a:normAutofit fontScale="92500" lnSpcReduction="20000"/>
          </a:bodyPr>
          <a:lstStyle/>
          <a:p>
            <a:r>
              <a:rPr lang="ar-SA" dirty="0" smtClean="0"/>
              <a:t>هي تقنية حديثة تعطي منظور اكثر واقعية لبيئات التعلم والألعاب ثلاثية الأبعاد</a:t>
            </a:r>
          </a:p>
          <a:p>
            <a:r>
              <a:rPr lang="ar-SA" dirty="0" smtClean="0"/>
              <a:t>تعرف ب </a:t>
            </a:r>
            <a:r>
              <a:rPr lang="en-US" dirty="0" smtClean="0"/>
              <a:t>3D Stereoscopic </a:t>
            </a:r>
            <a:r>
              <a:rPr lang="ar-SA" dirty="0" smtClean="0"/>
              <a:t> او </a:t>
            </a:r>
            <a:r>
              <a:rPr lang="en-US" dirty="0" smtClean="0"/>
              <a:t>True 3D</a:t>
            </a:r>
            <a:r>
              <a:rPr lang="ar-SA" dirty="0" smtClean="0"/>
              <a:t> </a:t>
            </a:r>
          </a:p>
          <a:p>
            <a:r>
              <a:rPr lang="ar-SA" dirty="0" smtClean="0"/>
              <a:t>هي ليست بالتقنية الجديدة في الساحة ولكنها قليلة الانتشار لصعوبة توفير الأجهزة والمحتويات التعليمية ثلاثية الابعاد (فيديو)</a:t>
            </a:r>
          </a:p>
          <a:p>
            <a:r>
              <a:rPr lang="ar-SA" dirty="0" smtClean="0"/>
              <a:t>تتكون من مشاهد ثلاثية الأبعاد تتيح للمستخدم التفاعل مع مكونات المادة العلمية (كما في الحياة الطبيعية)</a:t>
            </a:r>
          </a:p>
          <a:p>
            <a:r>
              <a:rPr lang="ar-SA" dirty="0" smtClean="0"/>
              <a:t>تقوم هذه التقنية على فكرة الخداع البصري لعين المستخدم عن طريق خداع العقل لكي يدرك مدى العمق الطبيعي للمكونات .. بما يختلف عن رؤية الصور والمشاهد العادية ثنائية البعد </a:t>
            </a:r>
          </a:p>
          <a:p>
            <a:r>
              <a:rPr lang="ar-SA" dirty="0" smtClean="0"/>
              <a:t>تتطلب هذه التقنية العديد من مصادر التعلم مثل الأجهزة </a:t>
            </a:r>
            <a:r>
              <a:rPr lang="en-US" dirty="0" smtClean="0"/>
              <a:t>Hardware </a:t>
            </a:r>
            <a:r>
              <a:rPr lang="ar-SA" dirty="0" smtClean="0"/>
              <a:t> والبرامج </a:t>
            </a:r>
            <a:r>
              <a:rPr lang="en-US" dirty="0" smtClean="0"/>
              <a:t>Software </a:t>
            </a:r>
            <a:r>
              <a:rPr lang="en-US" dirty="0"/>
              <a:t> </a:t>
            </a:r>
            <a:r>
              <a:rPr lang="ar-SA" dirty="0" smtClean="0"/>
              <a:t>إضافة الى نظارات خاصة (ثلاثية الأبعاد) وأجهزة عرض مخصصة لبث الصورة ثلاثية الابعاد  (</a:t>
            </a:r>
            <a:r>
              <a:rPr lang="ar-SA" dirty="0" smtClean="0">
                <a:hlinkClick r:id="rId3"/>
              </a:rPr>
              <a:t>فيديو</a:t>
            </a:r>
            <a:r>
              <a:rPr lang="ar-SA" dirty="0" smtClean="0"/>
              <a:t>)</a:t>
            </a:r>
            <a:endParaRPr lang="ar-SA" dirty="0"/>
          </a:p>
        </p:txBody>
      </p:sp>
    </p:spTree>
    <p:extLst>
      <p:ext uri="{BB962C8B-B14F-4D97-AF65-F5344CB8AC3E}">
        <p14:creationId xmlns:p14="http://schemas.microsoft.com/office/powerpoint/2010/main" val="6718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مكونات نظام </a:t>
            </a:r>
            <a:r>
              <a:rPr lang="en-US" dirty="0" smtClean="0"/>
              <a:t>3d Stereoscopic</a:t>
            </a:r>
            <a:endParaRPr lang="ar-SA" dirty="0"/>
          </a:p>
        </p:txBody>
      </p:sp>
      <p:sp>
        <p:nvSpPr>
          <p:cNvPr id="3" name="Content Placeholder 2"/>
          <p:cNvSpPr>
            <a:spLocks noGrp="1"/>
          </p:cNvSpPr>
          <p:nvPr>
            <p:ph idx="1"/>
          </p:nvPr>
        </p:nvSpPr>
        <p:spPr/>
        <p:txBody>
          <a:bodyPr/>
          <a:lstStyle/>
          <a:p>
            <a:r>
              <a:rPr lang="ar-SA" dirty="0" smtClean="0"/>
              <a:t>تتكون تقنية </a:t>
            </a:r>
            <a:r>
              <a:rPr lang="en-US" dirty="0" smtClean="0"/>
              <a:t>3D Stereoscopic</a:t>
            </a:r>
            <a:r>
              <a:rPr lang="ar-SA" dirty="0" smtClean="0"/>
              <a:t> من اربع أجزاء مهمة :</a:t>
            </a:r>
          </a:p>
          <a:p>
            <a:pPr lvl="1"/>
            <a:r>
              <a:rPr lang="ar-SA" dirty="0" smtClean="0"/>
              <a:t>جهاز كمبيوتر (كرت عرض ثلاثي الابعاد</a:t>
            </a:r>
          </a:p>
          <a:p>
            <a:pPr lvl="1"/>
            <a:r>
              <a:rPr lang="ar-SA" dirty="0" err="1" smtClean="0"/>
              <a:t>بروجكتر</a:t>
            </a:r>
            <a:r>
              <a:rPr lang="ar-SA" dirty="0" smtClean="0"/>
              <a:t> او شاشة بتقنية </a:t>
            </a:r>
            <a:r>
              <a:rPr lang="en-US" dirty="0" smtClean="0"/>
              <a:t>3d</a:t>
            </a:r>
          </a:p>
          <a:p>
            <a:pPr lvl="1"/>
            <a:r>
              <a:rPr lang="ar-SA" dirty="0" smtClean="0"/>
              <a:t>نظارات تقنية ال سي دي السائلة والخاصة لالتقاط</a:t>
            </a:r>
          </a:p>
          <a:p>
            <a:pPr marL="457200" lvl="1" indent="0">
              <a:buNone/>
            </a:pPr>
            <a:r>
              <a:rPr lang="ar-SA" dirty="0" smtClean="0"/>
              <a:t> إشارات ال </a:t>
            </a:r>
            <a:r>
              <a:rPr lang="en-US" dirty="0" smtClean="0"/>
              <a:t>3d</a:t>
            </a:r>
            <a:r>
              <a:rPr lang="ar-SA" dirty="0" smtClean="0"/>
              <a:t> التي يبثها جهاز العرض او الشاشة</a:t>
            </a:r>
          </a:p>
          <a:p>
            <a:pPr marL="457200" lvl="1" indent="0">
              <a:buNone/>
            </a:pPr>
            <a:r>
              <a:rPr lang="ar-SA" dirty="0" smtClean="0"/>
              <a:t> </a:t>
            </a:r>
            <a:r>
              <a:rPr lang="en-US" dirty="0" smtClean="0"/>
              <a:t> LCD Shutter Glasses</a:t>
            </a:r>
            <a:endParaRPr lang="ar-SA" dirty="0" smtClean="0"/>
          </a:p>
          <a:p>
            <a:pPr lvl="1"/>
            <a:r>
              <a:rPr lang="ar-SA" dirty="0" smtClean="0"/>
              <a:t>محتوى تعليمي بتقنية </a:t>
            </a:r>
            <a:r>
              <a:rPr lang="en-US" dirty="0" smtClean="0"/>
              <a:t>3D</a:t>
            </a:r>
            <a:endParaRPr lang="ar-SA" dirty="0" smtClean="0"/>
          </a:p>
          <a:p>
            <a:pPr marL="457200" lvl="1" indent="0">
              <a:buNone/>
            </a:pPr>
            <a:endParaRPr lang="ar-S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65" y="2936876"/>
            <a:ext cx="5257800" cy="3209925"/>
          </a:xfrm>
          <a:prstGeom prst="rect">
            <a:avLst/>
          </a:prstGeom>
        </p:spPr>
      </p:pic>
    </p:spTree>
    <p:extLst>
      <p:ext uri="{BB962C8B-B14F-4D97-AF65-F5344CB8AC3E}">
        <p14:creationId xmlns:p14="http://schemas.microsoft.com/office/powerpoint/2010/main" val="13492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40" y="789271"/>
            <a:ext cx="4315021" cy="1601451"/>
          </a:xfrm>
          <a:prstGeom prst="rect">
            <a:avLst/>
          </a:prstGeom>
        </p:spPr>
      </p:pic>
      <p:sp>
        <p:nvSpPr>
          <p:cNvPr id="2" name="Title 1"/>
          <p:cNvSpPr>
            <a:spLocks noGrp="1"/>
          </p:cNvSpPr>
          <p:nvPr>
            <p:ph type="title"/>
          </p:nvPr>
        </p:nvSpPr>
        <p:spPr/>
        <p:txBody>
          <a:bodyPr>
            <a:normAutofit fontScale="90000"/>
          </a:bodyPr>
          <a:lstStyle/>
          <a:p>
            <a:r>
              <a:rPr lang="ar-SA" dirty="0" smtClean="0"/>
              <a:t>النظارات ثلاثية الابعاد</a:t>
            </a:r>
            <a:br>
              <a:rPr lang="ar-SA" dirty="0" smtClean="0"/>
            </a:br>
            <a:r>
              <a:rPr lang="en-US" sz="3600" b="1" dirty="0"/>
              <a:t>LCD Shutter Glasses</a:t>
            </a:r>
            <a:endParaRPr lang="en-US" sz="3600" dirty="0"/>
          </a:p>
        </p:txBody>
      </p:sp>
      <p:sp>
        <p:nvSpPr>
          <p:cNvPr id="3" name="Content Placeholder 2"/>
          <p:cNvSpPr>
            <a:spLocks noGrp="1"/>
          </p:cNvSpPr>
          <p:nvPr>
            <p:ph idx="1"/>
          </p:nvPr>
        </p:nvSpPr>
        <p:spPr/>
        <p:txBody>
          <a:bodyPr>
            <a:normAutofit fontScale="92500" lnSpcReduction="10000"/>
          </a:bodyPr>
          <a:lstStyle/>
          <a:p>
            <a:r>
              <a:rPr lang="ar-SA" dirty="0" smtClean="0"/>
              <a:t>هي نظارات بتقنية حديثة تختلف عن النظارات الثلاثية البسيطة والتي تحتوي على عدستين ملونة (أزرق، احمر)</a:t>
            </a:r>
          </a:p>
          <a:p>
            <a:r>
              <a:rPr lang="en-US" dirty="0" smtClean="0"/>
              <a:t>LCD Liquid Crystal Display </a:t>
            </a:r>
            <a:r>
              <a:rPr lang="ar-SA" dirty="0" smtClean="0"/>
              <a:t> تتكون </a:t>
            </a:r>
            <a:r>
              <a:rPr lang="ar-SA" dirty="0" smtClean="0"/>
              <a:t>هذه النظارات من السائل </a:t>
            </a:r>
            <a:r>
              <a:rPr lang="ar-SA" dirty="0" err="1" smtClean="0"/>
              <a:t>الكريستالي</a:t>
            </a:r>
            <a:r>
              <a:rPr lang="ar-SA" dirty="0" smtClean="0"/>
              <a:t> في الاطار الخاص بالنظارة ليسمح بمرور الضوء للعدسة التي يستخدمها المشاهد او يمنعه وذلك بالتناظر مع التقنية الموجودة في الشاشة او </a:t>
            </a:r>
            <a:r>
              <a:rPr lang="ar-SA" dirty="0" err="1" smtClean="0"/>
              <a:t>البروجكتر</a:t>
            </a:r>
            <a:r>
              <a:rPr lang="ar-SA" dirty="0" smtClean="0"/>
              <a:t> والذي يعرض الصورة الثلاثية</a:t>
            </a:r>
          </a:p>
          <a:p>
            <a:r>
              <a:rPr lang="ar-SA" dirty="0" smtClean="0"/>
              <a:t>تساعد العين اليمنى على رؤية الصورة اليمنى والعين اليسرى على رؤية الصورة اليسرى فقط (تبعاً لنظرية الرؤية السابقة)</a:t>
            </a:r>
          </a:p>
          <a:p>
            <a:r>
              <a:rPr lang="ar-SA" dirty="0" smtClean="0"/>
              <a:t>في السابق لم تكن هذه التقنية متوفرة الا في بعض دور السينما </a:t>
            </a:r>
            <a:r>
              <a:rPr lang="ar-SA" dirty="0" err="1" smtClean="0"/>
              <a:t>وبالامكانيات</a:t>
            </a:r>
            <a:r>
              <a:rPr lang="ar-SA" dirty="0" smtClean="0"/>
              <a:t> باهظة الثمن ، ولكن مع تطور التقنيات أصبحت متوفرة الان حتى للفصول الدراسية</a:t>
            </a:r>
            <a:r>
              <a:rPr lang="en-US" dirty="0" smtClean="0"/>
              <a:t>  </a:t>
            </a:r>
            <a:r>
              <a:rPr lang="ar-SA" dirty="0" smtClean="0"/>
              <a:t>( </a:t>
            </a:r>
            <a:r>
              <a:rPr lang="ar-SA" dirty="0" smtClean="0">
                <a:hlinkClick r:id="rId4"/>
              </a:rPr>
              <a:t>فيديو</a:t>
            </a:r>
            <a:r>
              <a:rPr lang="ar-SA" dirty="0" smtClean="0"/>
              <a:t> )</a:t>
            </a:r>
          </a:p>
          <a:p>
            <a:endParaRPr lang="ar-SA" dirty="0" smtClean="0"/>
          </a:p>
        </p:txBody>
      </p:sp>
    </p:spTree>
    <p:extLst>
      <p:ext uri="{BB962C8B-B14F-4D97-AF65-F5344CB8AC3E}">
        <p14:creationId xmlns:p14="http://schemas.microsoft.com/office/powerpoint/2010/main" val="30347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جهاز الكمبيوتر</a:t>
            </a:r>
            <a:endParaRPr lang="en-US" dirty="0"/>
          </a:p>
        </p:txBody>
      </p:sp>
      <p:sp>
        <p:nvSpPr>
          <p:cNvPr id="3" name="Content Placeholder 2"/>
          <p:cNvSpPr>
            <a:spLocks noGrp="1"/>
          </p:cNvSpPr>
          <p:nvPr>
            <p:ph idx="1"/>
          </p:nvPr>
        </p:nvSpPr>
        <p:spPr/>
        <p:txBody>
          <a:bodyPr/>
          <a:lstStyle/>
          <a:p>
            <a:r>
              <a:rPr lang="ar-SA" dirty="0" smtClean="0"/>
              <a:t>من الضروري ان تتوافر مواصفات جيدة في جهاز الكمبيوتر </a:t>
            </a:r>
          </a:p>
          <a:p>
            <a:r>
              <a:rPr lang="ar-SA" dirty="0" smtClean="0"/>
              <a:t>ان يتوافق مع جهاز العرض (</a:t>
            </a:r>
            <a:r>
              <a:rPr lang="ar-SA" dirty="0" err="1" smtClean="0"/>
              <a:t>البروجكتور</a:t>
            </a:r>
            <a:r>
              <a:rPr lang="ar-SA" dirty="0" smtClean="0"/>
              <a:t>) او الشاشة ثلاثية الابعاد</a:t>
            </a:r>
          </a:p>
          <a:p>
            <a:r>
              <a:rPr lang="ar-SA" dirty="0" smtClean="0"/>
              <a:t>توافر كرت الفيديو القادر على عرض الأفلام والشكال ثلاثية الابعاد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05" y="982132"/>
            <a:ext cx="2771775" cy="1028700"/>
          </a:xfrm>
          <a:prstGeom prst="rect">
            <a:avLst/>
          </a:prstGeom>
        </p:spPr>
      </p:pic>
    </p:spTree>
    <p:extLst>
      <p:ext uri="{BB962C8B-B14F-4D97-AF65-F5344CB8AC3E}">
        <p14:creationId xmlns:p14="http://schemas.microsoft.com/office/powerpoint/2010/main" val="99868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جهاز العرض ثلاثي الابعاد</a:t>
            </a:r>
            <a:endParaRPr lang="en-US" dirty="0"/>
          </a:p>
        </p:txBody>
      </p:sp>
      <p:sp>
        <p:nvSpPr>
          <p:cNvPr id="3" name="Content Placeholder 2"/>
          <p:cNvSpPr>
            <a:spLocks noGrp="1"/>
          </p:cNvSpPr>
          <p:nvPr>
            <p:ph idx="1"/>
          </p:nvPr>
        </p:nvSpPr>
        <p:spPr/>
        <p:txBody>
          <a:bodyPr>
            <a:normAutofit lnSpcReduction="10000"/>
          </a:bodyPr>
          <a:lstStyle/>
          <a:p>
            <a:r>
              <a:rPr lang="ar-SA" dirty="0" smtClean="0"/>
              <a:t>يمكن عرض الأفلام التعليمية او الصور ثلاثية الابعاد على شاشات او أجهزة عرض تدعم هذه التقنية</a:t>
            </a:r>
          </a:p>
          <a:p>
            <a:r>
              <a:rPr lang="ar-SA" dirty="0" smtClean="0"/>
              <a:t>أجهزة العرض الحديثة يجب ان تدعم تكنولوجيا </a:t>
            </a:r>
            <a:r>
              <a:rPr lang="en-US" dirty="0" smtClean="0"/>
              <a:t>DLP </a:t>
            </a:r>
            <a:r>
              <a:rPr lang="ar-SA" dirty="0" smtClean="0"/>
              <a:t> حتى تتمكن من عرض المحتوى التعليمي ثلاثي الابعاد</a:t>
            </a:r>
          </a:p>
          <a:p>
            <a:r>
              <a:rPr lang="en-US" dirty="0" smtClean="0"/>
              <a:t>DLP Digital light processing</a:t>
            </a:r>
            <a:r>
              <a:rPr lang="ar-SA" dirty="0" smtClean="0"/>
              <a:t> تعتمد هذه التقنية المعقدة على التحكم في كمية الإضاءة وعكسها على المرايات الخاصة داخل جهاز العرض </a:t>
            </a:r>
          </a:p>
          <a:p>
            <a:r>
              <a:rPr lang="ar-SA" dirty="0" smtClean="0"/>
              <a:t>من الضروري مراعاة حجم الفصل الدراسي وعدد الطلاب والمسافة بين شاشة العرض والطلاب وكمية الإضاءة في الفصل</a:t>
            </a:r>
          </a:p>
          <a:p>
            <a:endParaRPr lang="ar-SA" dirty="0" smtClean="0"/>
          </a:p>
        </p:txBody>
      </p:sp>
    </p:spTree>
    <p:extLst>
      <p:ext uri="{BB962C8B-B14F-4D97-AF65-F5344CB8AC3E}">
        <p14:creationId xmlns:p14="http://schemas.microsoft.com/office/powerpoint/2010/main" val="12869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334</TotalTime>
  <Words>916</Words>
  <Application>Microsoft Office PowerPoint</Application>
  <PresentationFormat>Widescreen</PresentationFormat>
  <Paragraphs>70</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Times New Roman</vt:lpstr>
      <vt:lpstr>Organic</vt:lpstr>
      <vt:lpstr>محتويات التعليم ثلاثية الأبعاد</vt:lpstr>
      <vt:lpstr>نظرية الرؤية ثلاثية الابعاد</vt:lpstr>
      <vt:lpstr>أنواع التقنية ثلاثية الابعاد</vt:lpstr>
      <vt:lpstr>تقنية 3D البسيطة Anaglyph </vt:lpstr>
      <vt:lpstr>ما هو نظام   Stereoscopic 3d ؟</vt:lpstr>
      <vt:lpstr>مكونات نظام 3d Stereoscopic</vt:lpstr>
      <vt:lpstr>النظارات ثلاثية الابعاد LCD Shutter Glasses</vt:lpstr>
      <vt:lpstr>جهاز الكمبيوتر</vt:lpstr>
      <vt:lpstr>جهاز العرض ثلاثي الابعاد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محتويات التعليم ثلاثية الأبعاد</dc:title>
  <dc:creator>جولين اديب حسن قطب</dc:creator>
  <cp:lastModifiedBy>Dr. Jolin Qutub</cp:lastModifiedBy>
  <cp:revision>34</cp:revision>
  <dcterms:created xsi:type="dcterms:W3CDTF">2013-12-03T07:42:09Z</dcterms:created>
  <dcterms:modified xsi:type="dcterms:W3CDTF">2013-12-06T17:08:23Z</dcterms:modified>
</cp:coreProperties>
</file>