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0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3" autoAdjust="0"/>
    <p:restoredTop sz="66328" autoAdjust="0"/>
  </p:normalViewPr>
  <p:slideViewPr>
    <p:cSldViewPr snapToGrid="0">
      <p:cViewPr varScale="1">
        <p:scale>
          <a:sx n="72" d="100"/>
          <a:sy n="72" d="100"/>
        </p:scale>
        <p:origin x="4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A3FAF-0EE6-4B14-B811-D790603EF152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D3890-9933-42B7-98D6-2F2C74332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41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 smtClean="0"/>
              <a:t>التناسق : ان تكون المعلومات جذابة تجذب المشاهد</a:t>
            </a:r>
            <a:r>
              <a:rPr lang="ar-SA" baseline="0" dirty="0" smtClean="0"/>
              <a:t> لقراءتها ومتابعتها</a:t>
            </a:r>
          </a:p>
          <a:p>
            <a:r>
              <a:rPr lang="ar-SA" baseline="0" dirty="0" smtClean="0"/>
              <a:t>الشمولية: ان تكون المعلومات </a:t>
            </a:r>
            <a:r>
              <a:rPr lang="en-US" baseline="0" dirty="0" err="1" smtClean="0"/>
              <a:t>comprehinsion</a:t>
            </a:r>
            <a:r>
              <a:rPr lang="ar-SA" baseline="0" dirty="0" smtClean="0"/>
              <a:t> سهلة الفهم  </a:t>
            </a:r>
            <a:r>
              <a:rPr lang="ar-SA" baseline="0" dirty="0" err="1" smtClean="0"/>
              <a:t>وغيير</a:t>
            </a:r>
            <a:r>
              <a:rPr lang="ar-SA" baseline="0" dirty="0" smtClean="0"/>
              <a:t> معقدة </a:t>
            </a:r>
          </a:p>
          <a:p>
            <a:r>
              <a:rPr lang="ar-SA" baseline="0" dirty="0" smtClean="0"/>
              <a:t>القدرة على البقاء .. تترك اثر في ذهن القارئ </a:t>
            </a:r>
          </a:p>
          <a:p>
            <a:endParaRPr lang="ar-SA" baseline="0" dirty="0" smtClean="0"/>
          </a:p>
          <a:p>
            <a:endParaRPr lang="ar-SA" baseline="0" dirty="0" smtClean="0"/>
          </a:p>
          <a:p>
            <a:r>
              <a:rPr lang="ar-SA" baseline="0" dirty="0" smtClean="0"/>
              <a:t>يختلف عن لو كان هدف </a:t>
            </a:r>
            <a:r>
              <a:rPr lang="ar-SA" baseline="0" dirty="0" err="1" smtClean="0"/>
              <a:t>الانفوجرافيك</a:t>
            </a:r>
            <a:r>
              <a:rPr lang="ar-SA" baseline="0" dirty="0" smtClean="0"/>
              <a:t> للدعاية او الإعلان ( مظهر، بقاء، شمولية</a:t>
            </a:r>
          </a:p>
          <a:p>
            <a:r>
              <a:rPr lang="ar-SA" baseline="0" dirty="0" smtClean="0"/>
              <a:t>او للمواضيع الإخبارية ( مظهر، شمولية، </a:t>
            </a:r>
            <a:r>
              <a:rPr lang="ar-SA" baseline="0" dirty="0" err="1" smtClean="0"/>
              <a:t>بقاءء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D3890-9933-42B7-98D6-2F2C743324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03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kuler.adobe.com/create/color-wheel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nterest.com/search/pins/?q=%D8%A7%D9%86%D9%81%D9%88%D8%AC%D8%B1%D8%A7%D9%81%D9%8A%D9%83" TargetMode="External"/><Relationship Id="rId2" Type="http://schemas.openxmlformats.org/officeDocument/2006/relationships/hyperlink" Target="http://www.pinterest.com/officialascd/education-infographic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ducatorstechnology.com/search/label/inforgraphic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asel.ly/" TargetMode="External"/><Relationship Id="rId2" Type="http://schemas.openxmlformats.org/officeDocument/2006/relationships/hyperlink" Target="http://piktochart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hongkiat.com/blog/infographic-tools/" TargetMode="External"/><Relationship Id="rId4" Type="http://schemas.openxmlformats.org/officeDocument/2006/relationships/hyperlink" Target="https://infogr.am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الصور المعلوماتية </a:t>
            </a:r>
            <a:r>
              <a:rPr lang="ar-SA" dirty="0" err="1" smtClean="0"/>
              <a:t>الانفوجرافكس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err="1" smtClean="0"/>
              <a:t>Infographics</a:t>
            </a:r>
            <a:r>
              <a:rPr lang="en-US" dirty="0" smtClean="0"/>
              <a:t> &amp; its impact in 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08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err="1" smtClean="0"/>
              <a:t>ماهو</a:t>
            </a:r>
            <a:r>
              <a:rPr lang="ar-SA" dirty="0" smtClean="0"/>
              <a:t> </a:t>
            </a:r>
            <a:r>
              <a:rPr lang="ar-SA" dirty="0" err="1" smtClean="0"/>
              <a:t>الانفوجرافيكس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b="1" dirty="0" err="1" smtClean="0"/>
              <a:t>الانفوجرافيك</a:t>
            </a:r>
            <a:r>
              <a:rPr lang="ar-SA" b="1" dirty="0" smtClean="0"/>
              <a:t> هو تصوير مرئي يصور او يعبر عن طرح معلومات او بيانات او معرفة عن طريق الجرافيك والرسومات</a:t>
            </a:r>
          </a:p>
          <a:p>
            <a:pPr algn="r" rtl="1"/>
            <a:r>
              <a:rPr lang="ar-SA" b="1" dirty="0" smtClean="0"/>
              <a:t>يتميز هذا الأسلوب بعرض المعلومات والبيانات والاحصائيات المعقدة والصعبة بطريقة سلسة وسهلة وواضحة وسريعة </a:t>
            </a:r>
          </a:p>
          <a:p>
            <a:pPr algn="r" rtl="1"/>
            <a:r>
              <a:rPr lang="ar-SA" b="1" dirty="0" smtClean="0"/>
              <a:t>أصبحت الكثير من الاختصاصات تلجأ لهذا الأسلوب مثل علوم الحاسب والفيزياء والرياضيات وغيرهم</a:t>
            </a:r>
            <a:endParaRPr lang="en-US" b="1" dirty="0" smtClean="0"/>
          </a:p>
          <a:p>
            <a:pPr algn="r" rtl="1"/>
            <a:r>
              <a:rPr lang="ar-SA" b="1" dirty="0" smtClean="0"/>
              <a:t>يزيد قدرة الفرد على الادراك عن طريق استخدام النماذج البصرية وعن طريق تحفيز قدرة الفرد على الفهم والادراك عن طريق ملاحظة التكرار والتصنيفات</a:t>
            </a:r>
          </a:p>
          <a:p>
            <a:pPr algn="r" rtl="1"/>
            <a:r>
              <a:rPr lang="ar-SA" b="1" dirty="0"/>
              <a:t>لها دور مهم و فعال في تبسيط </a:t>
            </a:r>
            <a:r>
              <a:rPr lang="ar-SA" b="1" dirty="0" smtClean="0"/>
              <a:t>المعلومات و تؤدي الى سهولة </a:t>
            </a:r>
            <a:r>
              <a:rPr lang="ar-SA" b="1" dirty="0"/>
              <a:t>في قراءة </a:t>
            </a:r>
            <a:r>
              <a:rPr lang="ar-SA" b="1" dirty="0" smtClean="0"/>
              <a:t>كميات هائلة </a:t>
            </a:r>
            <a:r>
              <a:rPr lang="ar-SA" b="1" dirty="0"/>
              <a:t>من البيانات المعلوماتية , </a:t>
            </a:r>
            <a:r>
              <a:rPr lang="ar-SA" b="1" dirty="0" smtClean="0"/>
              <a:t>مما يجعلها اكثر </a:t>
            </a:r>
            <a:r>
              <a:rPr lang="ar-SA" b="1" dirty="0"/>
              <a:t>سلاسة في قراءتها ومعرفتها و المقدرة على تحليل هذه البيانات بأسلوب جميل و جذاب وملفت للنظر</a:t>
            </a:r>
            <a:r>
              <a:rPr lang="ar-SA" b="1" dirty="0" smtClean="0"/>
              <a:t>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52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مميزات </a:t>
            </a:r>
            <a:r>
              <a:rPr lang="ar-SA" dirty="0" err="1" smtClean="0"/>
              <a:t>الانفوجرافيكس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تقدم </a:t>
            </a:r>
            <a:r>
              <a:rPr lang="ar-SA" b="1" dirty="0"/>
              <a:t>المعلومات المعقدة بسرعة وبشكل </a:t>
            </a:r>
            <a:r>
              <a:rPr lang="ar-SA" b="1" dirty="0" smtClean="0"/>
              <a:t>واضح للقارئ وتتميز بسهولة قراءتها </a:t>
            </a:r>
            <a:endParaRPr lang="ar-SA" dirty="0" smtClean="0"/>
          </a:p>
          <a:p>
            <a:pPr algn="r" rtl="1"/>
            <a:r>
              <a:rPr lang="ar-SA" b="1" dirty="0" smtClean="0"/>
              <a:t> </a:t>
            </a:r>
            <a:r>
              <a:rPr lang="ar-SA" b="1" dirty="0"/>
              <a:t>تدمج النصوص و الرسومات بهدف </a:t>
            </a:r>
            <a:r>
              <a:rPr lang="ar-SA" b="1" dirty="0" smtClean="0"/>
              <a:t>الكشف </a:t>
            </a:r>
            <a:r>
              <a:rPr lang="ar-SA" b="1" dirty="0"/>
              <a:t>عن معلومات , انماط أو اتجاهات </a:t>
            </a:r>
            <a:r>
              <a:rPr lang="ar-SA" b="1" dirty="0" smtClean="0"/>
              <a:t>مما يجعلها اسهل في الفهم من النصوص المقروءة فقط</a:t>
            </a:r>
            <a:endParaRPr lang="ar-SA" dirty="0" smtClean="0"/>
          </a:p>
          <a:p>
            <a:pPr algn="r" rtl="1"/>
            <a:r>
              <a:rPr lang="ar-SA" b="1" dirty="0" smtClean="0"/>
              <a:t>تحسين محركات البحث</a:t>
            </a:r>
            <a:endParaRPr lang="ar-SA" dirty="0" smtClean="0"/>
          </a:p>
          <a:p>
            <a:pPr algn="r" rtl="1"/>
            <a:r>
              <a:rPr lang="ar-SA" b="1" dirty="0" smtClean="0"/>
              <a:t>التسويق على مواقع التواصل الاجتماعية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79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عناصر </a:t>
            </a:r>
            <a:r>
              <a:rPr lang="ar-SA" dirty="0" err="1" smtClean="0"/>
              <a:t>الانفوجرافيكس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2000" b="1" dirty="0" smtClean="0"/>
              <a:t>يتكون </a:t>
            </a:r>
            <a:r>
              <a:rPr lang="ar-SA" sz="2000" b="1" dirty="0" err="1" smtClean="0"/>
              <a:t>الانفوجرافيك</a:t>
            </a:r>
            <a:r>
              <a:rPr lang="ar-SA" sz="2000" b="1" dirty="0" smtClean="0"/>
              <a:t> او الصور </a:t>
            </a:r>
            <a:r>
              <a:rPr lang="ar-SA" sz="2000" b="1" dirty="0" err="1" smtClean="0"/>
              <a:t>المعلوماتيه</a:t>
            </a:r>
            <a:r>
              <a:rPr lang="ar-SA" sz="2000" b="1" dirty="0" smtClean="0"/>
              <a:t> من ثلاث عناصر:</a:t>
            </a:r>
          </a:p>
          <a:p>
            <a:pPr lvl="2" algn="r" rtl="1"/>
            <a:r>
              <a:rPr lang="ar-SA" sz="2000" b="1" dirty="0" smtClean="0">
                <a:solidFill>
                  <a:schemeClr val="accent3"/>
                </a:solidFill>
              </a:rPr>
              <a:t>العنصر البصري</a:t>
            </a:r>
          </a:p>
          <a:p>
            <a:pPr lvl="6" algn="r" rtl="1"/>
            <a:r>
              <a:rPr lang="ar-SA" sz="2000" dirty="0" smtClean="0"/>
              <a:t>الثيمات الخاصة بالتصميم</a:t>
            </a:r>
          </a:p>
          <a:p>
            <a:pPr lvl="6" algn="r" rtl="1"/>
            <a:r>
              <a:rPr lang="ar-SA" sz="2000" dirty="0" smtClean="0"/>
              <a:t>الصور والرسومات المرجعية للمعلومات (هي عبارة عن صور او رسومات توضيحية </a:t>
            </a:r>
            <a:r>
              <a:rPr lang="ar-SA" sz="2000" dirty="0" err="1" smtClean="0"/>
              <a:t>لاثبات</a:t>
            </a:r>
            <a:r>
              <a:rPr lang="ar-SA" sz="2000" dirty="0" smtClean="0"/>
              <a:t> او عرض معلومة او حقيقة علمية</a:t>
            </a:r>
          </a:p>
          <a:p>
            <a:pPr lvl="2" algn="r" rtl="1"/>
            <a:r>
              <a:rPr lang="ar-SA" sz="2000" b="1" dirty="0">
                <a:solidFill>
                  <a:schemeClr val="accent3"/>
                </a:solidFill>
              </a:rPr>
              <a:t>المعلومات</a:t>
            </a:r>
            <a:r>
              <a:rPr lang="ar-SA" sz="2000" dirty="0" smtClean="0"/>
              <a:t> </a:t>
            </a:r>
            <a:r>
              <a:rPr lang="ar-SA" sz="2000" b="1" dirty="0">
                <a:solidFill>
                  <a:schemeClr val="accent3"/>
                </a:solidFill>
              </a:rPr>
              <a:t>والاحصائيات</a:t>
            </a:r>
          </a:p>
          <a:p>
            <a:pPr marL="2743200" lvl="6" indent="0" algn="r" rtl="1">
              <a:buNone/>
            </a:pPr>
            <a:r>
              <a:rPr lang="ar-SA" sz="2000" dirty="0" smtClean="0"/>
              <a:t>تعتبر الاحصائيات عنصر أساسي من عناصر الصور المعلوماتية والتي يساعد على ترجمة المعلومات الكمية بصورة اوضح</a:t>
            </a:r>
          </a:p>
          <a:p>
            <a:pPr lvl="2" algn="r" rtl="1"/>
            <a:r>
              <a:rPr lang="ar-SA" sz="2000" b="1" dirty="0">
                <a:solidFill>
                  <a:schemeClr val="accent3"/>
                </a:solidFill>
              </a:rPr>
              <a:t>المحتوى</a:t>
            </a:r>
            <a:r>
              <a:rPr lang="ar-SA" sz="2000" dirty="0" smtClean="0"/>
              <a:t> </a:t>
            </a:r>
            <a:r>
              <a:rPr lang="ar-SA" sz="2000" dirty="0"/>
              <a:t>/</a:t>
            </a:r>
            <a:r>
              <a:rPr lang="ar-SA" sz="2000" b="1" dirty="0">
                <a:solidFill>
                  <a:schemeClr val="accent3"/>
                </a:solidFill>
              </a:rPr>
              <a:t>المعرفة</a:t>
            </a:r>
            <a:r>
              <a:rPr lang="ar-SA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0129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شروط يجب مراعاتها عن تصميم الصور المعلوماتية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عرض المعلومات بطريقة جميلة وبسيطة وخالية من التعقيد</a:t>
            </a:r>
          </a:p>
          <a:p>
            <a:pPr algn="r" rtl="1"/>
            <a:r>
              <a:rPr lang="ar-SA" dirty="0" smtClean="0"/>
              <a:t>مراعاة العلاقات بين الجزئيات المعروضة</a:t>
            </a:r>
          </a:p>
          <a:p>
            <a:pPr algn="r" rtl="1"/>
            <a:r>
              <a:rPr lang="ar-SA" dirty="0" smtClean="0"/>
              <a:t>مناسبة الصور والرسومات البيانية للمادة العلمية</a:t>
            </a:r>
          </a:p>
          <a:p>
            <a:pPr algn="r" rtl="1"/>
            <a:r>
              <a:rPr lang="ar-SA" dirty="0" smtClean="0"/>
              <a:t>التأكيد على الأجزاء الأكثر أهمية باستخدام الاشكال ، الأسهم، الألوان </a:t>
            </a:r>
            <a:r>
              <a:rPr lang="en-US" dirty="0" smtClean="0"/>
              <a:t>Color Coding</a:t>
            </a:r>
            <a:r>
              <a:rPr lang="ar-SA" dirty="0" smtClean="0"/>
              <a:t> </a:t>
            </a:r>
          </a:p>
          <a:p>
            <a:pPr algn="r" rtl="1"/>
            <a:r>
              <a:rPr lang="ar-SA" dirty="0" smtClean="0"/>
              <a:t>مراعاة التناسق والمظهر ، الشمولية ، القدرة على البقاء</a:t>
            </a:r>
          </a:p>
          <a:p>
            <a:pPr algn="r" rtl="1"/>
            <a:r>
              <a:rPr lang="ar-SA" dirty="0" smtClean="0"/>
              <a:t>يختلف ترتيب هذه العناصر حسب موضوع الصورة المعلوماتية فمثلاً : في المواضيع التعليمية يجب مراعاة عنصر الشمولية ثم القدرة على البقاء ومن ثم المظهر 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91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خطوات عمل </a:t>
            </a:r>
            <a:r>
              <a:rPr lang="ar-SA" dirty="0" err="1" smtClean="0"/>
              <a:t>الانفوجرافيكس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البحث عن فكرة مميزة مع مجموعة من الأفكار المحتملة</a:t>
            </a:r>
          </a:p>
          <a:p>
            <a:pPr algn="r" rtl="1"/>
            <a:r>
              <a:rPr lang="ar-SA" dirty="0"/>
              <a:t>البحث واستخدام مجموع واسعة من الأبحاث </a:t>
            </a:r>
            <a:r>
              <a:rPr lang="ar-SA" dirty="0" smtClean="0"/>
              <a:t>والدراسات</a:t>
            </a:r>
          </a:p>
          <a:p>
            <a:pPr algn="r" rtl="1"/>
            <a:r>
              <a:rPr lang="ar-SA" dirty="0" smtClean="0"/>
              <a:t>انشاء مخطط وهيكل </a:t>
            </a:r>
            <a:r>
              <a:rPr lang="ar-SA" dirty="0" err="1" smtClean="0"/>
              <a:t>للانفوجرافيك</a:t>
            </a:r>
            <a:endParaRPr lang="ar-SA" dirty="0" smtClean="0"/>
          </a:p>
          <a:p>
            <a:pPr algn="r" rtl="1"/>
            <a:r>
              <a:rPr lang="ar-SA" dirty="0" smtClean="0"/>
              <a:t>تصميم نظام الألوان واختيار الوان جذابة للعين </a:t>
            </a:r>
            <a:r>
              <a:rPr lang="en-US" dirty="0" smtClean="0">
                <a:hlinkClick r:id="rId2"/>
              </a:rPr>
              <a:t>Adobe </a:t>
            </a:r>
            <a:r>
              <a:rPr lang="en-US" dirty="0" err="1" smtClean="0">
                <a:hlinkClick r:id="rId2"/>
              </a:rPr>
              <a:t>Kuler</a:t>
            </a:r>
            <a:endParaRPr lang="en-US" dirty="0" smtClean="0"/>
          </a:p>
          <a:p>
            <a:pPr algn="r" rtl="1"/>
            <a:r>
              <a:rPr lang="ar-SA" dirty="0" smtClean="0"/>
              <a:t>اختيار تصميم اخذ للاعين: </a:t>
            </a:r>
            <a:r>
              <a:rPr lang="ar-SA" dirty="0" err="1" smtClean="0"/>
              <a:t>فالاشخاص</a:t>
            </a:r>
            <a:r>
              <a:rPr lang="ar-SA" dirty="0" smtClean="0"/>
              <a:t> ينجذبون للصورة قبل المحتوى</a:t>
            </a:r>
          </a:p>
          <a:p>
            <a:pPr algn="r" rtl="1"/>
            <a:r>
              <a:rPr lang="ar-SA" dirty="0" smtClean="0"/>
              <a:t>توفير الحقائق والنتائج من خلال وضعها بشكل جذاب</a:t>
            </a:r>
          </a:p>
          <a:p>
            <a:pPr algn="r" rtl="1"/>
            <a:r>
              <a:rPr lang="ar-SA" dirty="0" smtClean="0"/>
              <a:t>تحرير وتعديل </a:t>
            </a:r>
            <a:r>
              <a:rPr lang="ar-SA" dirty="0" err="1" smtClean="0"/>
              <a:t>الانفوجرافيكس</a:t>
            </a:r>
            <a:r>
              <a:rPr lang="ar-SA" dirty="0" smtClean="0"/>
              <a:t> عدة مرات محاولاً جعله مترابط وسهل السرد من خلال التنظيم والترتيب</a:t>
            </a:r>
          </a:p>
        </p:txBody>
      </p:sp>
    </p:spTree>
    <p:extLst>
      <p:ext uri="{BB962C8B-B14F-4D97-AF65-F5344CB8AC3E}">
        <p14:creationId xmlns:p14="http://schemas.microsoft.com/office/powerpoint/2010/main" val="264960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نماذج من </a:t>
            </a:r>
            <a:r>
              <a:rPr lang="ar-SA" dirty="0" err="1" smtClean="0"/>
              <a:t>الانفوجرافكس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56522" y="2345635"/>
            <a:ext cx="882594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 smtClean="0">
                <a:hlinkClick r:id="rId2"/>
              </a:rPr>
              <a:t>نموذج 1</a:t>
            </a:r>
            <a:endParaRPr lang="ar-SA" dirty="0" smtClean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 smtClean="0">
                <a:hlinkClick r:id="rId3"/>
              </a:rPr>
              <a:t>نموذج 2</a:t>
            </a:r>
            <a:endParaRPr lang="ar-SA" dirty="0" smtClean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 smtClean="0">
                <a:hlinkClick r:id="rId4"/>
              </a:rPr>
              <a:t>نموذج 3</a:t>
            </a:r>
            <a:endParaRPr lang="ar-SA" dirty="0"/>
          </a:p>
        </p:txBody>
      </p:sp>
      <p:sp>
        <p:nvSpPr>
          <p:cNvPr id="6" name="TextBox 5"/>
          <p:cNvSpPr txBox="1"/>
          <p:nvPr/>
        </p:nvSpPr>
        <p:spPr>
          <a:xfrm>
            <a:off x="3935896" y="3803374"/>
            <a:ext cx="6546574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التطبيق في المحاضرة :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 smtClean="0"/>
              <a:t>تقسم الطالبات في مجموعات من 3 طالبات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 smtClean="0"/>
              <a:t>كل مجموعة تقوم باختيار احد النماذج سواء عربي او انجليزي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 smtClean="0"/>
              <a:t>قومي بتحليل عناصر </a:t>
            </a:r>
            <a:r>
              <a:rPr lang="ar-SA" dirty="0" err="1" smtClean="0"/>
              <a:t>الانفوجرافيكس</a:t>
            </a:r>
            <a:r>
              <a:rPr lang="ar-SA" dirty="0" smtClean="0"/>
              <a:t> من حيث المحتوى ، العناصر المرئية (الخطوط، الوان ، الصور، الرسومات البيانية، الشكل العام، التكرار ، التصنيفات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 smtClean="0"/>
              <a:t>قومي برسم مخطط (خريطة ذهنية) </a:t>
            </a:r>
            <a:r>
              <a:rPr lang="ar-SA" dirty="0" err="1" smtClean="0"/>
              <a:t>للانفوجرافك</a:t>
            </a:r>
            <a:r>
              <a:rPr lang="ar-SA" dirty="0" smtClean="0"/>
              <a:t> المختار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dirty="0" smtClean="0"/>
              <a:t>كل مجموعة تقوم بعرض تحليلها على باقي الطالبات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3530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بعض تطبيقات </a:t>
            </a:r>
            <a:r>
              <a:rPr lang="ar-SA" dirty="0" err="1" smtClean="0"/>
              <a:t>الانفوجرافيك</a:t>
            </a:r>
            <a:r>
              <a:rPr lang="ar-SA" dirty="0" smtClean="0"/>
              <a:t/>
            </a:r>
            <a:br>
              <a:rPr lang="ar-SA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1"/>
            <a:ext cx="10820400" cy="4024125"/>
          </a:xfrm>
        </p:spPr>
        <p:txBody>
          <a:bodyPr/>
          <a:lstStyle/>
          <a:p>
            <a:pPr marL="0" indent="0" algn="r" rtl="1">
              <a:buNone/>
            </a:pPr>
            <a:r>
              <a:rPr lang="ar-SA" b="1" dirty="0" smtClean="0"/>
              <a:t>يتم عمل </a:t>
            </a:r>
            <a:r>
              <a:rPr lang="ar-SA" b="1" dirty="0" err="1" smtClean="0"/>
              <a:t>الانفوجرافكس</a:t>
            </a:r>
            <a:r>
              <a:rPr lang="ar-SA" b="1" dirty="0" smtClean="0"/>
              <a:t> اما : 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b="1" dirty="0" smtClean="0"/>
              <a:t>عن طريق تطبيقات الحاسوب الخاصة بتحرير الصور والرسومات </a:t>
            </a:r>
            <a:r>
              <a:rPr lang="en-US" b="1" dirty="0" smtClean="0"/>
              <a:t>Adobe </a:t>
            </a:r>
            <a:r>
              <a:rPr lang="en-US" b="1" dirty="0" err="1" smtClean="0"/>
              <a:t>Photoshope</a:t>
            </a:r>
            <a:r>
              <a:rPr lang="en-US" b="1" dirty="0" smtClean="0"/>
              <a:t>, Illustrator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SA" b="1" dirty="0" smtClean="0"/>
              <a:t>عن طريق مواقع الانترنت </a:t>
            </a:r>
            <a:r>
              <a:rPr lang="en-US" b="1" dirty="0" smtClean="0"/>
              <a:t> Web 2.0</a:t>
            </a:r>
            <a:r>
              <a:rPr lang="ar-SA" b="1" dirty="0" smtClean="0"/>
              <a:t>لعمل </a:t>
            </a:r>
            <a:r>
              <a:rPr lang="ar-SA" b="1" dirty="0" err="1" smtClean="0"/>
              <a:t>الانفوجرافيكس</a:t>
            </a:r>
            <a:r>
              <a:rPr lang="ar-SA" b="1" dirty="0" smtClean="0"/>
              <a:t> البسيطة </a:t>
            </a:r>
            <a:endParaRPr lang="en-US" b="1" dirty="0" smtClean="0">
              <a:hlinkClick r:id="rId2"/>
            </a:endParaRPr>
          </a:p>
          <a:p>
            <a:pPr marL="0" indent="0" algn="r" rtl="1">
              <a:buNone/>
            </a:pPr>
            <a:r>
              <a:rPr lang="en-US" b="1" dirty="0" err="1" smtClean="0">
                <a:hlinkClick r:id="rId2"/>
              </a:rPr>
              <a:t>Piktochart</a:t>
            </a:r>
            <a:endParaRPr lang="en-US" b="1" dirty="0" smtClean="0"/>
          </a:p>
          <a:p>
            <a:pPr marL="0" indent="0" algn="r" rtl="1">
              <a:buNone/>
            </a:pPr>
            <a:r>
              <a:rPr lang="en-US" b="1" dirty="0" smtClean="0">
                <a:hlinkClick r:id="rId3"/>
              </a:rPr>
              <a:t>Easelly</a:t>
            </a:r>
            <a:endParaRPr lang="en-US" b="1" dirty="0" smtClean="0"/>
          </a:p>
          <a:p>
            <a:pPr marL="0" indent="0" algn="r" rtl="1">
              <a:buNone/>
            </a:pPr>
            <a:r>
              <a:rPr lang="en-US" b="1" dirty="0" smtClean="0">
                <a:hlinkClick r:id="rId4"/>
              </a:rPr>
              <a:t>Infogr.am</a:t>
            </a:r>
            <a:endParaRPr lang="en-US" b="1" dirty="0"/>
          </a:p>
          <a:p>
            <a:pPr marL="0" indent="0" algn="r" rtl="1">
              <a:buNone/>
            </a:pPr>
            <a:r>
              <a:rPr lang="en-US" b="1" dirty="0" smtClean="0"/>
              <a:t>List of </a:t>
            </a:r>
            <a:r>
              <a:rPr lang="en-US" b="1" dirty="0" smtClean="0">
                <a:hlinkClick r:id="rId5"/>
              </a:rPr>
              <a:t>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53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ملاحظات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عادة يكون </a:t>
            </a:r>
            <a:r>
              <a:rPr lang="ar-SA" dirty="0" err="1" smtClean="0"/>
              <a:t>الانفوجرافيك</a:t>
            </a:r>
            <a:r>
              <a:rPr lang="ar-SA" dirty="0" smtClean="0"/>
              <a:t> طولياً وليس عرضياً</a:t>
            </a:r>
          </a:p>
          <a:p>
            <a:pPr algn="r" rtl="1"/>
            <a:r>
              <a:rPr lang="ar-SA" dirty="0" smtClean="0"/>
              <a:t>استخدام الوان متكاملة </a:t>
            </a:r>
            <a:r>
              <a:rPr lang="ar-SA" dirty="0" err="1" smtClean="0"/>
              <a:t>ومتنباينة</a:t>
            </a:r>
            <a:endParaRPr lang="ar-SA" dirty="0" smtClean="0"/>
          </a:p>
          <a:p>
            <a:pPr algn="r" rtl="1"/>
            <a:r>
              <a:rPr lang="ar-SA" dirty="0" smtClean="0"/>
              <a:t>استخدام مقاسات مختلفة من الخطوط وعادة </a:t>
            </a:r>
            <a:r>
              <a:rPr lang="ar-SA" dirty="0" err="1" smtClean="0"/>
              <a:t>ماتكون</a:t>
            </a:r>
            <a:r>
              <a:rPr lang="ar-SA" dirty="0" smtClean="0"/>
              <a:t> العناوين كبيرة</a:t>
            </a:r>
          </a:p>
          <a:p>
            <a:pPr algn="r" rtl="1"/>
            <a:r>
              <a:rPr lang="ar-SA" dirty="0" smtClean="0"/>
              <a:t>استخدام صور ورسومات بيانية خاصة بالمحتوى </a:t>
            </a:r>
          </a:p>
          <a:p>
            <a:pPr algn="r" rtl="1"/>
            <a:r>
              <a:rPr lang="ar-SA" dirty="0" smtClean="0"/>
              <a:t>من الممكن استخدام صور او رسومات ثلاثية الابعاد</a:t>
            </a:r>
          </a:p>
          <a:p>
            <a:pPr algn="r" rtl="1"/>
            <a:r>
              <a:rPr lang="ar-SA" dirty="0" smtClean="0"/>
              <a:t>لو كان الغرض من </a:t>
            </a:r>
            <a:r>
              <a:rPr lang="ar-SA" dirty="0" err="1" smtClean="0"/>
              <a:t>الانفوجرافيك</a:t>
            </a:r>
            <a:r>
              <a:rPr lang="ar-SA" dirty="0" smtClean="0"/>
              <a:t> الداعية والاعلان يفضل وضع </a:t>
            </a:r>
            <a:r>
              <a:rPr lang="ar-SA" dirty="0" err="1" smtClean="0"/>
              <a:t>لوجو</a:t>
            </a:r>
            <a:r>
              <a:rPr lang="ar-SA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6339558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TC104033937[[fn=Vapor Trail]]</Template>
  <TotalTime>1069</TotalTime>
  <Words>560</Words>
  <Application>Microsoft Office PowerPoint</Application>
  <PresentationFormat>Widescreen</PresentationFormat>
  <Paragraphs>69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Vapor Trail</vt:lpstr>
      <vt:lpstr>الصور المعلوماتية الانفوجرافكس</vt:lpstr>
      <vt:lpstr>ماهو الانفوجرافيكس</vt:lpstr>
      <vt:lpstr>مميزات الانفوجرافيكس</vt:lpstr>
      <vt:lpstr>عناصر الانفوجرافيكس</vt:lpstr>
      <vt:lpstr>شروط يجب مراعاتها عن تصميم الصور المعلوماتية</vt:lpstr>
      <vt:lpstr>خطوات عمل الانفوجرافيكس</vt:lpstr>
      <vt:lpstr>نماذج من الانفوجرافكس</vt:lpstr>
      <vt:lpstr>بعض تطبيقات الانفوجرافيك </vt:lpstr>
      <vt:lpstr>ملاحظات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الصور المعلوماتية الانفوجرافكس</dc:title>
  <dc:creator>Dr. Jolin Qutub</dc:creator>
  <cp:lastModifiedBy>جولين اديب حسن قطب</cp:lastModifiedBy>
  <cp:revision>24</cp:revision>
  <dcterms:created xsi:type="dcterms:W3CDTF">2013-10-21T12:52:00Z</dcterms:created>
  <dcterms:modified xsi:type="dcterms:W3CDTF">2013-10-21T08:43:40Z</dcterms:modified>
</cp:coreProperties>
</file>